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2"/>
  </p:notesMasterIdLst>
  <p:sldIdLst>
    <p:sldId id="386" r:id="rId2"/>
    <p:sldId id="564" r:id="rId3"/>
    <p:sldId id="372" r:id="rId4"/>
    <p:sldId id="457" r:id="rId5"/>
    <p:sldId id="546" r:id="rId6"/>
    <p:sldId id="366" r:id="rId7"/>
    <p:sldId id="367" r:id="rId8"/>
    <p:sldId id="368" r:id="rId9"/>
    <p:sldId id="294" r:id="rId10"/>
    <p:sldId id="548" r:id="rId11"/>
    <p:sldId id="556" r:id="rId12"/>
    <p:sldId id="560" r:id="rId13"/>
    <p:sldId id="559" r:id="rId14"/>
    <p:sldId id="558" r:id="rId15"/>
    <p:sldId id="303" r:id="rId16"/>
    <p:sldId id="338" r:id="rId17"/>
    <p:sldId id="304" r:id="rId18"/>
    <p:sldId id="260" r:id="rId19"/>
    <p:sldId id="349" r:id="rId20"/>
    <p:sldId id="305" r:id="rId21"/>
    <p:sldId id="270" r:id="rId22"/>
    <p:sldId id="299" r:id="rId23"/>
    <p:sldId id="283" r:id="rId24"/>
    <p:sldId id="350" r:id="rId25"/>
    <p:sldId id="306" r:id="rId26"/>
    <p:sldId id="317" r:id="rId27"/>
    <p:sldId id="331" r:id="rId28"/>
    <p:sldId id="308" r:id="rId29"/>
    <p:sldId id="351" r:id="rId30"/>
    <p:sldId id="332" r:id="rId31"/>
    <p:sldId id="352" r:id="rId32"/>
    <p:sldId id="320" r:id="rId33"/>
    <p:sldId id="319" r:id="rId34"/>
    <p:sldId id="291" r:id="rId35"/>
    <p:sldId id="272" r:id="rId36"/>
    <p:sldId id="274" r:id="rId37"/>
    <p:sldId id="311" r:id="rId38"/>
    <p:sldId id="355" r:id="rId39"/>
    <p:sldId id="353" r:id="rId40"/>
    <p:sldId id="354" r:id="rId41"/>
    <p:sldId id="322" r:id="rId42"/>
    <p:sldId id="321" r:id="rId43"/>
    <p:sldId id="563" r:id="rId44"/>
    <p:sldId id="312" r:id="rId45"/>
    <p:sldId id="261" r:id="rId46"/>
    <p:sldId id="326" r:id="rId47"/>
    <p:sldId id="327" r:id="rId48"/>
    <p:sldId id="325" r:id="rId49"/>
    <p:sldId id="262" r:id="rId50"/>
    <p:sldId id="334" r:id="rId51"/>
    <p:sldId id="356" r:id="rId52"/>
    <p:sldId id="357" r:id="rId53"/>
    <p:sldId id="263" r:id="rId54"/>
    <p:sldId id="358" r:id="rId55"/>
    <p:sldId id="316" r:id="rId56"/>
    <p:sldId id="343" r:id="rId57"/>
    <p:sldId id="359" r:id="rId58"/>
    <p:sldId id="344" r:id="rId59"/>
    <p:sldId id="266" r:id="rId60"/>
    <p:sldId id="280" r:id="rId61"/>
    <p:sldId id="362" r:id="rId62"/>
    <p:sldId id="341" r:id="rId63"/>
    <p:sldId id="361" r:id="rId64"/>
    <p:sldId id="363" r:id="rId65"/>
    <p:sldId id="364" r:id="rId66"/>
    <p:sldId id="360" r:id="rId67"/>
    <p:sldId id="297" r:id="rId68"/>
    <p:sldId id="296" r:id="rId69"/>
    <p:sldId id="302" r:id="rId70"/>
    <p:sldId id="278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744C4"/>
    <a:srgbClr val="718BFF"/>
    <a:srgbClr val="E9B994"/>
    <a:srgbClr val="5079C1"/>
    <a:srgbClr val="494996"/>
    <a:srgbClr val="333387"/>
    <a:srgbClr val="37B6C4"/>
    <a:srgbClr val="89C77A"/>
    <a:srgbClr val="C45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146"/>
    <p:restoredTop sz="91138"/>
  </p:normalViewPr>
  <p:slideViewPr>
    <p:cSldViewPr snapToGrid="0">
      <p:cViewPr varScale="1">
        <p:scale>
          <a:sx n="71" d="100"/>
          <a:sy n="71" d="100"/>
        </p:scale>
        <p:origin x="192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976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 UP before showing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946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chaining method</a:t>
            </a:r>
          </a:p>
          <a:p>
            <a:r>
              <a:rPr lang="en-US" dirty="0"/>
              <a:t>Similar to the pipes in </a:t>
            </a:r>
            <a:r>
              <a:rPr lang="en-US" dirty="0" err="1"/>
              <a:t>dplyr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7508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REMOVE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63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49DAA-A643-C62A-3C1D-004D329A3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188F7D-4536-EFE1-0378-6B36A766D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B2B77-7B94-550D-F44E-222642CF04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393B5C-4FE5-B5F7-0DF8-61FA260DD4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63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3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51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Integration with analysis in R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Succinct 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Publication ready graphics </a:t>
            </a:r>
          </a:p>
          <a:p>
            <a:r>
              <a:rPr lang="en-US" sz="1200" dirty="0"/>
              <a:t>     (or at least pretty close to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7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Bespoke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74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99CF-C849-CFAA-5D19-AB62ADCF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3EC8F-167B-CA62-7A46-33984735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F0C1-3751-31C8-5288-A3F9DD675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25618-9BC2-5C54-588B-7090D853D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66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08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4075914" y="2780844"/>
            <a:ext cx="627170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sz="8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sz="20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</a:rPr>
              <a:t>Data Visualization Specialist</a:t>
            </a: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person smiling in a suit&#10;&#10;Description automatically generated">
            <a:extLst>
              <a:ext uri="{FF2B5EF4-FFF2-40B4-BE49-F238E27FC236}">
                <a16:creationId xmlns:a16="http://schemas.microsoft.com/office/drawing/2014/main" id="{B0623689-6229-FEE5-754D-78E9A67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5052" y="2498428"/>
            <a:ext cx="1990370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0" y="870332"/>
            <a:ext cx="9888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in R using ggplot2</a:t>
            </a:r>
            <a:endParaRPr lang="en-US" sz="4000" dirty="0"/>
          </a:p>
        </p:txBody>
      </p:sp>
      <p:pic>
        <p:nvPicPr>
          <p:cNvPr id="5" name="Picture 4" descr="Center for Data and Visualization Sciences">
            <a:extLst>
              <a:ext uri="{FF2B5EF4-FFF2-40B4-BE49-F238E27FC236}">
                <a16:creationId xmlns:a16="http://schemas.microsoft.com/office/drawing/2014/main" id="{C3691190-2362-DD0B-AF66-DB5E6B83F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630" y="91637"/>
            <a:ext cx="1677962" cy="155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3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Mapping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D6ED74-EE00-B8F5-58D8-B57662CE36FC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D5761-22A6-0BD1-EE64-FDA6BEB679CC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0F4CE-5A9D-8A4F-9EA8-EC738689183D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B75B5C-CDB3-5D24-5B96-EC78C35EE01F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EDD91-9583-1156-5E9E-26D7DB95845A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1DB83-2CAA-4480-FBAC-268A3EB203C8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2BDC9-2A9D-7FA4-E606-777CEE604BC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647492-4373-D384-CE76-D6A2ECB680D3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8047168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E85D-3860-231C-B4AB-D2F5A627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1F28730-E589-FCC4-70E3-781255809F8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8D59DE3-AF5C-881E-27A5-EF538A23FC04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B09F3FE-F193-3D49-A4A5-759A12294132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030A0">
              <a:alpha val="58947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596FF55-37FA-2DB4-3895-A4198074F0AD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38BFC0E-8BF3-05A8-4704-042B1CD0C0E9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30F6164-1465-F031-2A73-9F47048FBB9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A6B0A-A0FC-540C-6D53-A3B52556BC62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4B4DE-1B45-2469-C0F5-87E4E818D032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B39B8-BFBF-63E6-2057-CD9E56850C5C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9461E-BAAB-5EC6-3E63-FFE1A8902B72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62A2C-B3A5-C18C-B2DA-EEC422C59477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404556-11A5-6DFD-88C2-170AEC528A20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9677E-6D98-330D-059B-7D274431B3C3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80C37-A479-5132-77BB-0E5CBDEF899D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B60CB9-148D-F66C-0675-DBF75ADD9217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65271-B264-B859-3B91-308B2CF20C6C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930EC-0EE7-3C05-E9AA-106684E8A20B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E9819-9CA9-D4EB-7F86-A4268CD73FEB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197C1-86AC-3700-1FB1-25C505FA7DBB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49BD32-72C2-55A3-1A67-43D755BC9A26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rgbClr val="7744C4">
              <a:alpha val="54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A5455-B7A8-D615-18BC-FD14C50B96F9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47D01-9892-85F8-78CE-CA0BC2891EDE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rgbClr val="C45344">
              <a:alpha val="49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651AE-8553-5844-8D2E-A978903FBDA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40E7D31-0205-41ED-C061-92CF00AF5707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accent4">
              <a:lumMod val="75000"/>
              <a:alpha val="54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49033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BF761-75B8-8F41-103A-430E102FF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8FCF28-6DBA-8109-FF0C-73D5C79112CA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358D5B-1E87-3ADB-4B21-EB3CEB7BB4A8}"/>
              </a:ext>
            </a:extLst>
          </p:cNvPr>
          <p:cNvSpPr txBox="1"/>
          <p:nvPr/>
        </p:nvSpPr>
        <p:spPr>
          <a:xfrm>
            <a:off x="6767519" y="1381597"/>
            <a:ext cx="263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 data (aka. Tidy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D1927A-9E74-8F1A-0893-C25D6AD1A94E}"/>
              </a:ext>
            </a:extLst>
          </p:cNvPr>
          <p:cNvSpPr txBox="1"/>
          <p:nvPr/>
        </p:nvSpPr>
        <p:spPr>
          <a:xfrm>
            <a:off x="1778877" y="1403158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Wide data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0D9F0D3-6AE8-7AC3-D43E-8B3AC0347B6A}"/>
              </a:ext>
            </a:extLst>
          </p:cNvPr>
          <p:cNvGraphicFramePr>
            <a:graphicFrameLocks noGrp="1"/>
          </p:cNvGraphicFramePr>
          <p:nvPr/>
        </p:nvGraphicFramePr>
        <p:xfrm>
          <a:off x="1789164" y="1941835"/>
          <a:ext cx="3380124" cy="166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708">
                  <a:extLst>
                    <a:ext uri="{9D8B030D-6E8A-4147-A177-3AD203B41FA5}">
                      <a16:colId xmlns:a16="http://schemas.microsoft.com/office/drawing/2014/main" val="1464150560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901660345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786661571"/>
                    </a:ext>
                  </a:extLst>
                </a:gridCol>
              </a:tblGrid>
              <a:tr h="41746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animal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97047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5004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00522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rat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0621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F5345718-F200-D728-7896-BAB8903E89C4}"/>
              </a:ext>
            </a:extLst>
          </p:cNvPr>
          <p:cNvGraphicFramePr>
            <a:graphicFrameLocks noGrp="1"/>
          </p:cNvGraphicFramePr>
          <p:nvPr/>
        </p:nvGraphicFramePr>
        <p:xfrm>
          <a:off x="6767519" y="1941835"/>
          <a:ext cx="3380124" cy="292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708">
                  <a:extLst>
                    <a:ext uri="{9D8B030D-6E8A-4147-A177-3AD203B41FA5}">
                      <a16:colId xmlns:a16="http://schemas.microsoft.com/office/drawing/2014/main" val="1464150560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901660345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786661571"/>
                    </a:ext>
                  </a:extLst>
                </a:gridCol>
              </a:tblGrid>
              <a:tr h="41746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animal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97047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5004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00522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rat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062116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14399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41319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rat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75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06033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F2E76-F524-EAF6-1B0E-44565B9B45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4FC002-0B31-B6A4-A7EC-F910DAE1C383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7F55D7-3C82-CD04-A197-D944E4D206F0}"/>
              </a:ext>
            </a:extLst>
          </p:cNvPr>
          <p:cNvSpPr txBox="1"/>
          <p:nvPr/>
        </p:nvSpPr>
        <p:spPr>
          <a:xfrm>
            <a:off x="6767519" y="1381597"/>
            <a:ext cx="263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 data (aka. Tidy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37FE5A-4F09-B95D-1AD6-FB727C92E248}"/>
              </a:ext>
            </a:extLst>
          </p:cNvPr>
          <p:cNvSpPr txBox="1"/>
          <p:nvPr/>
        </p:nvSpPr>
        <p:spPr>
          <a:xfrm>
            <a:off x="1778877" y="1403158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Wide data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CC7E19B-708A-2449-2DC2-22CE2F59545A}"/>
              </a:ext>
            </a:extLst>
          </p:cNvPr>
          <p:cNvGraphicFramePr>
            <a:graphicFrameLocks noGrp="1"/>
          </p:cNvGraphicFramePr>
          <p:nvPr/>
        </p:nvGraphicFramePr>
        <p:xfrm>
          <a:off x="1789164" y="1941835"/>
          <a:ext cx="3380124" cy="166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708">
                  <a:extLst>
                    <a:ext uri="{9D8B030D-6E8A-4147-A177-3AD203B41FA5}">
                      <a16:colId xmlns:a16="http://schemas.microsoft.com/office/drawing/2014/main" val="1464150560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901660345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786661571"/>
                    </a:ext>
                  </a:extLst>
                </a:gridCol>
              </a:tblGrid>
              <a:tr h="41746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animal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97047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5004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00522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rat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0621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51548C-893E-1FD8-64C5-9498F2F659AD}"/>
              </a:ext>
            </a:extLst>
          </p:cNvPr>
          <p:cNvGraphicFramePr>
            <a:graphicFrameLocks noGrp="1"/>
          </p:cNvGraphicFramePr>
          <p:nvPr/>
        </p:nvGraphicFramePr>
        <p:xfrm>
          <a:off x="6767519" y="1941835"/>
          <a:ext cx="3380124" cy="292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708">
                  <a:extLst>
                    <a:ext uri="{9D8B030D-6E8A-4147-A177-3AD203B41FA5}">
                      <a16:colId xmlns:a16="http://schemas.microsoft.com/office/drawing/2014/main" val="1464150560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901660345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786661571"/>
                    </a:ext>
                  </a:extLst>
                </a:gridCol>
              </a:tblGrid>
              <a:tr h="41746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animal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97047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5004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00522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rat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062116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14399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41319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rat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7552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8B0AA9E5-11BE-8384-7CFB-5BD26E36152E}"/>
              </a:ext>
            </a:extLst>
          </p:cNvPr>
          <p:cNvSpPr/>
          <p:nvPr/>
        </p:nvSpPr>
        <p:spPr>
          <a:xfrm>
            <a:off x="7883610" y="2347784"/>
            <a:ext cx="2264033" cy="251628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031F004-043D-5057-0422-51C4732D53A3}"/>
              </a:ext>
            </a:extLst>
          </p:cNvPr>
          <p:cNvSpPr/>
          <p:nvPr/>
        </p:nvSpPr>
        <p:spPr>
          <a:xfrm>
            <a:off x="2953265" y="1941836"/>
            <a:ext cx="2216023" cy="1669848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fx</a:t>
            </a:r>
            <a:endParaRPr lang="en-US" dirty="0"/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452E100-2E1E-C547-C22F-9D4B70A40658}"/>
              </a:ext>
            </a:extLst>
          </p:cNvPr>
          <p:cNvSpPr/>
          <p:nvPr/>
        </p:nvSpPr>
        <p:spPr>
          <a:xfrm>
            <a:off x="5259972" y="2545493"/>
            <a:ext cx="1416863" cy="642551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04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C2F24-A140-BBE6-878C-7E0AA83670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4CB2762-4E4A-5B71-6966-8C22EFD30E09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985B94-4E50-6802-A647-75F93806BA2A}"/>
              </a:ext>
            </a:extLst>
          </p:cNvPr>
          <p:cNvSpPr txBox="1"/>
          <p:nvPr/>
        </p:nvSpPr>
        <p:spPr>
          <a:xfrm>
            <a:off x="6767519" y="1381597"/>
            <a:ext cx="263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 data (aka. Tidy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CEF45B-E400-6FFA-0BA5-7B86DC5E7ED6}"/>
              </a:ext>
            </a:extLst>
          </p:cNvPr>
          <p:cNvSpPr txBox="1"/>
          <p:nvPr/>
        </p:nvSpPr>
        <p:spPr>
          <a:xfrm>
            <a:off x="1778877" y="1403158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Wide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A5161D-7BF7-8132-ABE7-F8C44E4022AF}"/>
              </a:ext>
            </a:extLst>
          </p:cNvPr>
          <p:cNvSpPr txBox="1"/>
          <p:nvPr/>
        </p:nvSpPr>
        <p:spPr>
          <a:xfrm>
            <a:off x="1687653" y="5060901"/>
            <a:ext cx="906286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|&gt;</a:t>
            </a:r>
          </a:p>
          <a:p>
            <a:r>
              <a:rPr lang="en-US" sz="2800" dirty="0">
                <a:solidFill>
                  <a:schemeClr val="accent2"/>
                </a:solidFill>
              </a:rPr>
              <a:t>	</a:t>
            </a:r>
            <a:r>
              <a:rPr lang="en-US" sz="2800" dirty="0" err="1"/>
              <a:t>pivot_long</a:t>
            </a:r>
            <a:r>
              <a:rPr lang="en-US" sz="2800" dirty="0"/>
              <a:t>(</a:t>
            </a:r>
            <a:r>
              <a:rPr lang="en-US" sz="2800" dirty="0" err="1"/>
              <a:t>names_to</a:t>
            </a:r>
            <a:r>
              <a:rPr lang="en-US" sz="2800" dirty="0"/>
              <a:t> = “sex”,  </a:t>
            </a:r>
            <a:r>
              <a:rPr lang="en-US" sz="2800" dirty="0" err="1"/>
              <a:t>values_to</a:t>
            </a:r>
            <a:r>
              <a:rPr lang="en-US" sz="2800" dirty="0"/>
              <a:t> = “number”)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3BD5286-ABFE-81BB-847F-63365C067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973224"/>
              </p:ext>
            </p:extLst>
          </p:nvPr>
        </p:nvGraphicFramePr>
        <p:xfrm>
          <a:off x="1789164" y="1941835"/>
          <a:ext cx="3380124" cy="16698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708">
                  <a:extLst>
                    <a:ext uri="{9D8B030D-6E8A-4147-A177-3AD203B41FA5}">
                      <a16:colId xmlns:a16="http://schemas.microsoft.com/office/drawing/2014/main" val="1464150560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901660345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786661571"/>
                    </a:ext>
                  </a:extLst>
                </a:gridCol>
              </a:tblGrid>
              <a:tr h="41746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animal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97047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5004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00522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rat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062116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77136F-896F-ADD5-0113-255DC4B00B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073850"/>
              </p:ext>
            </p:extLst>
          </p:nvPr>
        </p:nvGraphicFramePr>
        <p:xfrm>
          <a:off x="6767519" y="1941835"/>
          <a:ext cx="3380124" cy="29222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6708">
                  <a:extLst>
                    <a:ext uri="{9D8B030D-6E8A-4147-A177-3AD203B41FA5}">
                      <a16:colId xmlns:a16="http://schemas.microsoft.com/office/drawing/2014/main" val="1464150560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901660345"/>
                    </a:ext>
                  </a:extLst>
                </a:gridCol>
                <a:gridCol w="1126708">
                  <a:extLst>
                    <a:ext uri="{9D8B030D-6E8A-4147-A177-3AD203B41FA5}">
                      <a16:colId xmlns:a16="http://schemas.microsoft.com/office/drawing/2014/main" val="1786661571"/>
                    </a:ext>
                  </a:extLst>
                </a:gridCol>
              </a:tblGrid>
              <a:tr h="417462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animal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sex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number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597047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22250049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00522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rat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female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3062116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714399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0413190"/>
                  </a:ext>
                </a:extLst>
              </a:tr>
              <a:tr h="417462">
                <a:tc>
                  <a:txBody>
                    <a:bodyPr/>
                    <a:lstStyle/>
                    <a:p>
                      <a:r>
                        <a:rPr lang="en-US" dirty="0"/>
                        <a:t>rat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7744C4"/>
                          </a:solidFill>
                        </a:rPr>
                        <a:t>male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9875529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C9C85931-B54A-47C3-503D-1CA5F26070C5}"/>
              </a:ext>
            </a:extLst>
          </p:cNvPr>
          <p:cNvSpPr/>
          <p:nvPr/>
        </p:nvSpPr>
        <p:spPr>
          <a:xfrm>
            <a:off x="7894550" y="1941835"/>
            <a:ext cx="1064099" cy="459352"/>
          </a:xfrm>
          <a:prstGeom prst="rect">
            <a:avLst/>
          </a:prstGeom>
          <a:noFill/>
          <a:ln w="57150">
            <a:solidFill>
              <a:schemeClr val="accent2">
                <a:lumMod val="75000"/>
                <a:alpha val="62759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fx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018D9-BD7D-2EC7-A671-ED99B841D241}"/>
              </a:ext>
            </a:extLst>
          </p:cNvPr>
          <p:cNvSpPr/>
          <p:nvPr/>
        </p:nvSpPr>
        <p:spPr>
          <a:xfrm>
            <a:off x="9057505" y="1941835"/>
            <a:ext cx="1064099" cy="459352"/>
          </a:xfrm>
          <a:prstGeom prst="rect">
            <a:avLst/>
          </a:prstGeom>
          <a:noFill/>
          <a:ln w="57150">
            <a:solidFill>
              <a:schemeClr val="accent2">
                <a:lumMod val="75000"/>
                <a:alpha val="62759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fx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98FEDDD-A752-C31B-AC04-FDDA22DEE8D8}"/>
              </a:ext>
            </a:extLst>
          </p:cNvPr>
          <p:cNvSpPr/>
          <p:nvPr/>
        </p:nvSpPr>
        <p:spPr>
          <a:xfrm>
            <a:off x="6095999" y="5476403"/>
            <a:ext cx="799071" cy="520903"/>
          </a:xfrm>
          <a:prstGeom prst="rect">
            <a:avLst/>
          </a:prstGeom>
          <a:noFill/>
          <a:ln w="571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fx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E015C3-D5BA-A697-25C0-6F8A381E3D66}"/>
              </a:ext>
            </a:extLst>
          </p:cNvPr>
          <p:cNvSpPr/>
          <p:nvPr/>
        </p:nvSpPr>
        <p:spPr>
          <a:xfrm>
            <a:off x="8790483" y="5494105"/>
            <a:ext cx="1518929" cy="520903"/>
          </a:xfrm>
          <a:prstGeom prst="rect">
            <a:avLst/>
          </a:prstGeom>
          <a:noFill/>
          <a:ln w="57150">
            <a:solidFill>
              <a:schemeClr val="accent2">
                <a:lumMod val="75000"/>
                <a:alpha val="7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536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E9C84D-22D8-4055-59B7-445E86FB29C5}"/>
              </a:ext>
            </a:extLst>
          </p:cNvPr>
          <p:cNvSpPr/>
          <p:nvPr/>
        </p:nvSpPr>
        <p:spPr>
          <a:xfrm>
            <a:off x="4353641" y="1950220"/>
            <a:ext cx="1948305" cy="20883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 function</a:t>
            </a:r>
          </a:p>
        </p:txBody>
      </p:sp>
    </p:spTree>
    <p:extLst>
      <p:ext uri="{BB962C8B-B14F-4D97-AF65-F5344CB8AC3E}">
        <p14:creationId xmlns:p14="http://schemas.microsoft.com/office/powerpoint/2010/main" val="3226601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 function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88DDC-3278-A9B1-49EC-CCDF4483507B}"/>
              </a:ext>
            </a:extLst>
          </p:cNvPr>
          <p:cNvSpPr txBox="1"/>
          <p:nvPr/>
        </p:nvSpPr>
        <p:spPr>
          <a:xfrm>
            <a:off x="509686" y="339194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 ,y=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94CF53-EF78-553F-E494-C6C21152208C}"/>
              </a:ext>
            </a:extLst>
          </p:cNvPr>
          <p:cNvSpPr/>
          <p:nvPr/>
        </p:nvSpPr>
        <p:spPr>
          <a:xfrm>
            <a:off x="3087060" y="349277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03E571-9E72-9BF2-BDAF-92B8E4E645A6}"/>
              </a:ext>
            </a:extLst>
          </p:cNvPr>
          <p:cNvSpPr/>
          <p:nvPr/>
        </p:nvSpPr>
        <p:spPr>
          <a:xfrm>
            <a:off x="4888378" y="3823628"/>
            <a:ext cx="1207621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happiness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E536919-7938-BCDE-F940-CD063551BB88}"/>
              </a:ext>
            </a:extLst>
          </p:cNvPr>
          <p:cNvSpPr/>
          <p:nvPr/>
        </p:nvSpPr>
        <p:spPr>
          <a:xfrm>
            <a:off x="6586550" y="382362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GDP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D0D15E-FE53-8CF8-7A53-D17E4E34D706}"/>
              </a:ext>
            </a:extLst>
          </p:cNvPr>
          <p:cNvSpPr/>
          <p:nvPr/>
        </p:nvSpPr>
        <p:spPr>
          <a:xfrm>
            <a:off x="1877855" y="429215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24812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 function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88DDC-3278-A9B1-49EC-CCDF4483507B}"/>
              </a:ext>
            </a:extLst>
          </p:cNvPr>
          <p:cNvSpPr txBox="1"/>
          <p:nvPr/>
        </p:nvSpPr>
        <p:spPr>
          <a:xfrm>
            <a:off x="509686" y="339194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 ,y=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94CF53-EF78-553F-E494-C6C21152208C}"/>
              </a:ext>
            </a:extLst>
          </p:cNvPr>
          <p:cNvSpPr/>
          <p:nvPr/>
        </p:nvSpPr>
        <p:spPr>
          <a:xfrm>
            <a:off x="3087060" y="349277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03E571-9E72-9BF2-BDAF-92B8E4E645A6}"/>
              </a:ext>
            </a:extLst>
          </p:cNvPr>
          <p:cNvSpPr/>
          <p:nvPr/>
        </p:nvSpPr>
        <p:spPr>
          <a:xfrm>
            <a:off x="4888378" y="3823628"/>
            <a:ext cx="1207621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happiness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E536919-7938-BCDE-F940-CD063551BB88}"/>
              </a:ext>
            </a:extLst>
          </p:cNvPr>
          <p:cNvSpPr/>
          <p:nvPr/>
        </p:nvSpPr>
        <p:spPr>
          <a:xfrm>
            <a:off x="6586550" y="382362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GDP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D0D15E-FE53-8CF8-7A53-D17E4E34D706}"/>
              </a:ext>
            </a:extLst>
          </p:cNvPr>
          <p:cNvSpPr/>
          <p:nvPr/>
        </p:nvSpPr>
        <p:spPr>
          <a:xfrm>
            <a:off x="1877855" y="429215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0814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ric Monson">
            <a:extLst>
              <a:ext uri="{FF2B5EF4-FFF2-40B4-BE49-F238E27FC236}">
                <a16:creationId xmlns:a16="http://schemas.microsoft.com/office/drawing/2014/main" id="{D7B62AE0-29E5-88C6-34AF-11D1666E0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 r="2" b="29168"/>
          <a:stretch/>
        </p:blipFill>
        <p:spPr bwMode="auto">
          <a:xfrm>
            <a:off x="7833311" y="2529344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cCall Pitcher">
            <a:extLst>
              <a:ext uri="{FF2B5EF4-FFF2-40B4-BE49-F238E27FC236}">
                <a16:creationId xmlns:a16="http://schemas.microsoft.com/office/drawing/2014/main" id="{25FEB2AD-AB84-3D51-E6C9-829060BE3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-1" b="11249"/>
          <a:stretch/>
        </p:blipFill>
        <p:spPr bwMode="auto">
          <a:xfrm>
            <a:off x="4674471" y="2529344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uren Nichols">
            <a:extLst>
              <a:ext uri="{FF2B5EF4-FFF2-40B4-BE49-F238E27FC236}">
                <a16:creationId xmlns:a16="http://schemas.microsoft.com/office/drawing/2014/main" id="{05AD2BA2-77A6-D1CC-EE07-3AEB7EF8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1500740" y="2529344"/>
            <a:ext cx="2849586" cy="2849586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8775A-3ECA-D41F-30E7-6AC787CF299B}"/>
              </a:ext>
            </a:extLst>
          </p:cNvPr>
          <p:cNvSpPr txBox="1"/>
          <p:nvPr/>
        </p:nvSpPr>
        <p:spPr>
          <a:xfrm>
            <a:off x="2561190" y="870993"/>
            <a:ext cx="8355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Data Visualization Specialists</a:t>
            </a:r>
          </a:p>
        </p:txBody>
      </p:sp>
      <p:pic>
        <p:nvPicPr>
          <p:cNvPr id="1032" name="Picture 8" descr="Center for Data and Visualization Sciences">
            <a:extLst>
              <a:ext uri="{FF2B5EF4-FFF2-40B4-BE49-F238E27FC236}">
                <a16:creationId xmlns:a16="http://schemas.microsoft.com/office/drawing/2014/main" id="{6A03409D-66F5-F4A0-8CA2-4DD58C6B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38" y="93300"/>
            <a:ext cx="21209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74B96-068D-C80D-FE28-C7833AD8AA41}"/>
              </a:ext>
            </a:extLst>
          </p:cNvPr>
          <p:cNvSpPr txBox="1"/>
          <p:nvPr/>
        </p:nvSpPr>
        <p:spPr>
          <a:xfrm>
            <a:off x="1260650" y="5378930"/>
            <a:ext cx="3329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Lauren Nichols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67501-F62F-9C6C-78E2-31441F0BD63C}"/>
              </a:ext>
            </a:extLst>
          </p:cNvPr>
          <p:cNvSpPr txBox="1"/>
          <p:nvPr/>
        </p:nvSpPr>
        <p:spPr>
          <a:xfrm>
            <a:off x="4546981" y="5375922"/>
            <a:ext cx="3329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McCall Pitcher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9880C-FB96-4FBE-D9A7-CAEED52F1395}"/>
              </a:ext>
            </a:extLst>
          </p:cNvPr>
          <p:cNvSpPr txBox="1"/>
          <p:nvPr/>
        </p:nvSpPr>
        <p:spPr>
          <a:xfrm>
            <a:off x="7651547" y="5375922"/>
            <a:ext cx="33297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Eric Monson</a:t>
            </a:r>
          </a:p>
        </p:txBody>
      </p:sp>
    </p:spTree>
    <p:extLst>
      <p:ext uri="{BB962C8B-B14F-4D97-AF65-F5344CB8AC3E}">
        <p14:creationId xmlns:p14="http://schemas.microsoft.com/office/powerpoint/2010/main" val="2937746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ECF20D-828C-BC22-9EAA-049966A64D50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3565986-EEA4-8D55-329D-B0C067E96FC8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2ED75D1-0D97-A177-3FE4-6EB4D7BE41DC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933A2CF-5FA2-D101-893F-2FA31CDAF9DA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E333C4E-4A89-1773-608B-7852D958C5BA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B50E680-B35A-3510-A924-1634CB8897AC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E712B-A2C5-F5F0-9875-708A9F5448CF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844D57-3F16-2653-77A9-312AC0638BAA}"/>
              </a:ext>
            </a:extLst>
          </p:cNvPr>
          <p:cNvSpPr/>
          <p:nvPr/>
        </p:nvSpPr>
        <p:spPr>
          <a:xfrm>
            <a:off x="6121052" y="820033"/>
            <a:ext cx="430060" cy="4200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89FBC-05F0-6BDF-842F-834A04B93311}"/>
              </a:ext>
            </a:extLst>
          </p:cNvPr>
          <p:cNvSpPr txBox="1"/>
          <p:nvPr/>
        </p:nvSpPr>
        <p:spPr>
          <a:xfrm>
            <a:off x="1272805" y="2992502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Andale Mono" panose="020B0509000000000004" pitchFamily="49" charset="0"/>
              </a:rPr>
              <a:t>dplyr</a:t>
            </a:r>
            <a:r>
              <a:rPr lang="en-US" sz="2400" dirty="0">
                <a:latin typeface="Andale Mono" panose="020B0509000000000004" pitchFamily="49" charset="0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  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10758-F58D-AC79-DB81-AB9B8DF4890D}"/>
              </a:ext>
            </a:extLst>
          </p:cNvPr>
          <p:cNvSpPr txBox="1"/>
          <p:nvPr/>
        </p:nvSpPr>
        <p:spPr>
          <a:xfrm>
            <a:off x="1971681" y="2204581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“and then…”</a:t>
            </a:r>
          </a:p>
        </p:txBody>
      </p:sp>
    </p:spTree>
    <p:extLst>
      <p:ext uri="{BB962C8B-B14F-4D97-AF65-F5344CB8AC3E}">
        <p14:creationId xmlns:p14="http://schemas.microsoft.com/office/powerpoint/2010/main" val="10808001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C0E467-761B-4359-934B-38E1A5E7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32" y="782455"/>
            <a:ext cx="5598279" cy="55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734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geom_smooth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F8354-7468-4875-6BEA-BFD0108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749030"/>
            <a:ext cx="5695842" cy="57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92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440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9497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63CA6-BB55-5565-73D6-F50A65F2236B}"/>
              </a:ext>
            </a:extLst>
          </p:cNvPr>
          <p:cNvSpPr/>
          <p:nvPr/>
        </p:nvSpPr>
        <p:spPr>
          <a:xfrm>
            <a:off x="0" y="486137"/>
            <a:ext cx="6180881" cy="27898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E6D7E38-579A-D595-2C8D-4C7A285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39" y="13378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487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149FF-F0E2-2BB5-BC12-1014AB34A576}"/>
              </a:ext>
            </a:extLst>
          </p:cNvPr>
          <p:cNvSpPr txBox="1"/>
          <p:nvPr/>
        </p:nvSpPr>
        <p:spPr>
          <a:xfrm>
            <a:off x="0" y="4383810"/>
            <a:ext cx="6313118" cy="128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happy %&gt;%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A5E46-F35C-985F-492B-37ABF5F04A68}"/>
              </a:ext>
            </a:extLst>
          </p:cNvPr>
          <p:cNvSpPr/>
          <p:nvPr/>
        </p:nvSpPr>
        <p:spPr>
          <a:xfrm>
            <a:off x="0" y="486136"/>
            <a:ext cx="6180881" cy="38976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20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BCCB3-CF26-FD59-FD20-10867EB9ED71}"/>
              </a:ext>
            </a:extLst>
          </p:cNvPr>
          <p:cNvSpPr/>
          <p:nvPr/>
        </p:nvSpPr>
        <p:spPr>
          <a:xfrm>
            <a:off x="3650602" y="5493894"/>
            <a:ext cx="3757534" cy="88442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These all produce the same figure!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149FF-F0E2-2BB5-BC12-1014AB34A576}"/>
              </a:ext>
            </a:extLst>
          </p:cNvPr>
          <p:cNvSpPr txBox="1"/>
          <p:nvPr/>
        </p:nvSpPr>
        <p:spPr>
          <a:xfrm>
            <a:off x="0" y="4383810"/>
            <a:ext cx="6313118" cy="128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happy %&gt;%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894859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Aesthetics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define any </a:t>
            </a:r>
            <a:r>
              <a:rPr lang="en-US" sz="32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data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that gets mapped to </a:t>
            </a:r>
            <a:r>
              <a:rPr lang="en-US" sz="3200" b="1" dirty="0">
                <a:solidFill>
                  <a:schemeClr val="accent6"/>
                </a:solidFill>
                <a:latin typeface="Andale Mono" panose="020B0509000000000004" pitchFamily="49" charset="0"/>
              </a:rPr>
              <a:t>geometry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</a:t>
            </a:r>
            <a:r>
              <a:rPr lang="en-US" sz="2400" dirty="0" err="1">
                <a:latin typeface="Andale Mono" panose="020B0509000000000004" pitchFamily="49" charset="0"/>
              </a:rPr>
              <a:t>yourData</a:t>
            </a:r>
            <a:r>
              <a:rPr lang="en-US" sz="24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xaxis,y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yaxis</a:t>
            </a:r>
            <a:r>
              <a:rPr lang="en-US" sz="2400" dirty="0">
                <a:latin typeface="Andale Mono" panose="020B0509000000000004" pitchFamily="49" charset="0"/>
              </a:rPr>
              <a:t>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Aesthetics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define any </a:t>
            </a:r>
            <a:r>
              <a:rPr lang="en-US" sz="32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data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that gets mapped to </a:t>
            </a:r>
            <a:r>
              <a:rPr lang="en-US" sz="3200" b="1" dirty="0">
                <a:solidFill>
                  <a:schemeClr val="accent6"/>
                </a:solidFill>
                <a:latin typeface="Andale Mono" panose="020B0509000000000004" pitchFamily="49" charset="0"/>
              </a:rPr>
              <a:t>geometry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</a:t>
            </a:r>
            <a:r>
              <a:rPr lang="en-US" sz="2400" dirty="0" err="1">
                <a:latin typeface="Andale Mono" panose="020B0509000000000004" pitchFamily="49" charset="0"/>
              </a:rPr>
              <a:t>yourData</a:t>
            </a:r>
            <a:r>
              <a:rPr lang="en-US" sz="24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xaxis,y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yaxis</a:t>
            </a:r>
            <a:r>
              <a:rPr lang="en-US" sz="2400" dirty="0">
                <a:latin typeface="Andale Mono" panose="020B0509000000000004" pitchFamily="49" charset="0"/>
              </a:rPr>
              <a:t>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696767" y="5564096"/>
            <a:ext cx="2023463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390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CC016-5D24-70D6-516F-DEECC2D1282D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06DF2-39D6-93BF-B91E-D6A3FA8B2B2F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9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aes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(col=continent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71E0-CF1E-27ED-0CAC-0EE55655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47" y="719528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4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297337" y="546331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780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297337" y="546331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2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297337" y="546331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940712" y="12281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940712" y="19163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940712" y="26015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940712" y="32616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940712" y="40555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940712" y="48383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0E48-7643-8F34-8493-9E9FC85A1F9B}"/>
              </a:ext>
            </a:extLst>
          </p:cNvPr>
          <p:cNvSpPr txBox="1"/>
          <p:nvPr/>
        </p:nvSpPr>
        <p:spPr>
          <a:xfrm>
            <a:off x="926629" y="3953403"/>
            <a:ext cx="7255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“Grammar of Graphics”</a:t>
            </a:r>
          </a:p>
          <a:p>
            <a:endParaRPr lang="en-US" sz="3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Graphics are built by layering elements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B10A4A-FB2C-32E1-CEDF-971FA740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45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pic>
        <p:nvPicPr>
          <p:cNvPr id="9" name="Picture 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BBEE64D-CDC6-F782-5AB0-DD1DC01E8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t="1" r="35274" b="-12316"/>
          <a:stretch/>
        </p:blipFill>
        <p:spPr>
          <a:xfrm>
            <a:off x="856335" y="864852"/>
            <a:ext cx="2946946" cy="224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958A1-42A2-1136-0D7B-5C9F2EF46E86}"/>
              </a:ext>
            </a:extLst>
          </p:cNvPr>
          <p:cNvSpPr txBox="1"/>
          <p:nvPr/>
        </p:nvSpPr>
        <p:spPr>
          <a:xfrm>
            <a:off x="3580694" y="1018077"/>
            <a:ext cx="1074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Andale Mono" panose="020B0509000000000004" pitchFamily="49" charset="0"/>
              </a:rPr>
              <a:t>colour</a:t>
            </a:r>
            <a:endParaRPr lang="en-US" sz="1600" dirty="0">
              <a:latin typeface="Andale Mono" panose="020B0509000000000004" pitchFamily="49" charset="0"/>
            </a:endParaRP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43ACF-7A9B-2BEC-3DF2-752180AC6A55}"/>
              </a:ext>
            </a:extLst>
          </p:cNvPr>
          <p:cNvSpPr/>
          <p:nvPr/>
        </p:nvSpPr>
        <p:spPr>
          <a:xfrm>
            <a:off x="3803282" y="1018078"/>
            <a:ext cx="951338" cy="1846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737506" y="2962107"/>
            <a:ext cx="5031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also set conditional formatting. 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423055" y="1042366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D3600-C655-05C3-1334-AF89D8FAC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11F0C8C-6BB9-473F-682E-93C30E1C9A09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D700F03B-CBE7-B8B3-1591-4396F49A457E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B7AF763-2BC7-9C27-FE1B-2238D8FD57E6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5E04BA77-32B4-1EB9-3D07-CBE705E417EB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1D3230A-CBAB-CF09-59C1-6D92B1E13550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D089B61E-B86C-A4E5-38E2-FEB479ED504A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4A36C2-6491-71CE-2EB4-01F422343660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0928DC9-B5DD-F540-648C-2ED00366F669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Mapping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DE0FB76-7546-88BE-5431-EBEE39E11495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0BA227-A0C6-11B2-E710-811B51C9536A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564877-A6E5-6CA2-4998-F577E0424F46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FB6E013-70ED-9A3A-D8AA-00A6111087C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7C31C4-A280-520A-082B-5759D0FFE94E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B9867D3-0FBD-2366-2E06-AF0CE5E48B84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7F6D4C-6C01-CE6E-7CCE-C73D32B07181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013EF171-2010-4E33-56A0-6E55FD5DCC87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CB7B72-6E2C-7B47-C28C-DB5AF1FF6268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D20CF-541E-2043-0282-1EFDD3358676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3F8B8A-6431-5F92-57C1-6B87A19E8529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810AD5-5E4D-67C0-3A58-F0D5318CD57F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CB4AC6-091C-49E7-0D5B-2A49C953330D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D39352-1419-1B4E-1540-3495DED6F53E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420650-288B-A5C5-2196-050B971AAD5B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ECD495C-008E-E499-3319-221C394C80FB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35520390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73620" y="2277305"/>
            <a:ext cx="7898802" cy="23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88723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067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2D7F1-7F87-5665-D226-E95DF94B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82" y="1300409"/>
            <a:ext cx="5383488" cy="451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33605" y="1871870"/>
            <a:ext cx="5121721" cy="872996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geom_histogram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91202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413360" y="1863319"/>
            <a:ext cx="5993704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(continent,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geom_boxplot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700BC-7B0F-0F46-9AEF-75F8E688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02" y="886999"/>
            <a:ext cx="5770071" cy="53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96238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 function </a:t>
            </a:r>
          </a:p>
          <a:p>
            <a:r>
              <a:rPr lang="en-US" sz="2000" dirty="0">
                <a:effectLst/>
                <a:latin typeface="SourceSansPro"/>
              </a:rPr>
              <a:t>(calls a default </a:t>
            </a:r>
            <a:r>
              <a:rPr lang="en-US" sz="2000" dirty="0" err="1">
                <a:effectLst/>
                <a:latin typeface="SourceSansPro"/>
              </a:rPr>
              <a:t>geom</a:t>
            </a:r>
            <a:r>
              <a:rPr lang="en-US" sz="2000" dirty="0"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effectLst/>
              <a:latin typeface="SourceSansPro"/>
            </a:endParaRPr>
          </a:p>
          <a:p>
            <a:r>
              <a:rPr lang="en-US" sz="2400" b="1" dirty="0">
                <a:effectLst/>
                <a:latin typeface="SourceSansPro"/>
              </a:rPr>
              <a:t>	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12F21-8619-E905-5CC7-67F20448D97B}"/>
              </a:ext>
            </a:extLst>
          </p:cNvPr>
          <p:cNvSpPr txBox="1"/>
          <p:nvPr/>
        </p:nvSpPr>
        <p:spPr>
          <a:xfrm>
            <a:off x="794683" y="4181235"/>
            <a:ext cx="5199739" cy="1703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stat_smooth</a:t>
            </a:r>
            <a:r>
              <a:rPr lang="en-US" dirty="0">
                <a:latin typeface="Andale Mono" panose="020B0509000000000004" pitchFamily="49" charset="0"/>
              </a:rPr>
              <a:t>(method = "</a:t>
            </a:r>
            <a:r>
              <a:rPr lang="en-US" dirty="0" err="1">
                <a:latin typeface="Andale Mono" panose="020B0509000000000004" pitchFamily="49" charset="0"/>
              </a:rPr>
              <a:t>lm</a:t>
            </a:r>
            <a:r>
              <a:rPr lang="en-US" dirty="0">
                <a:latin typeface="Andale Mono" panose="020B0509000000000004" pitchFamily="49" charset="0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	formula = y ~ 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57479-7BF1-606B-2090-112A6EC2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02" y="1237727"/>
            <a:ext cx="5242610" cy="50475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B176DF-35DB-8467-C97F-0986B40ED05F}"/>
              </a:ext>
            </a:extLst>
          </p:cNvPr>
          <p:cNvSpPr/>
          <p:nvPr/>
        </p:nvSpPr>
        <p:spPr>
          <a:xfrm>
            <a:off x="0" y="486136"/>
            <a:ext cx="6180881" cy="228609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4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F7D129C-8EAB-F4FA-DD86-674B75B8006A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B224C-4CAA-EA08-0553-D7A901B1408B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</p:spTree>
    <p:extLst>
      <p:ext uri="{BB962C8B-B14F-4D97-AF65-F5344CB8AC3E}">
        <p14:creationId xmlns:p14="http://schemas.microsoft.com/office/powerpoint/2010/main" val="3116552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0962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804E4-B185-AEB7-D664-B571AE52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9" y="2342794"/>
            <a:ext cx="5768130" cy="395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96E3E-ED9E-65A7-2634-E36D88C520F6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</a:t>
            </a:r>
          </a:p>
        </p:txBody>
      </p:sp>
    </p:spTree>
    <p:extLst>
      <p:ext uri="{BB962C8B-B14F-4D97-AF65-F5344CB8AC3E}">
        <p14:creationId xmlns:p14="http://schemas.microsoft.com/office/powerpoint/2010/main" val="3859452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38E79-4B60-B379-D45E-1692A3D2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69" y="2342793"/>
            <a:ext cx="5768131" cy="395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804E4-B185-AEB7-D664-B571AE5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9" y="2342794"/>
            <a:ext cx="5768130" cy="395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96E3E-ED9E-65A7-2634-E36D88C520F6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FC178-01C0-6679-EFE5-0687B2D4CEBB}"/>
              </a:ext>
            </a:extLst>
          </p:cNvPr>
          <p:cNvSpPr txBox="1"/>
          <p:nvPr/>
        </p:nvSpPr>
        <p:spPr>
          <a:xfrm>
            <a:off x="6292769" y="717629"/>
            <a:ext cx="566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(col=continent))+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facet_wrap</a:t>
            </a:r>
            <a:r>
              <a:rPr lang="en-US" dirty="0">
                <a:latin typeface="Andale Mono" panose="020B0509000000000004" pitchFamily="49" charset="0"/>
              </a:rPr>
              <a:t>(~continent)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66A64F-3D6D-A784-34DD-A1F0B8FE5729}"/>
              </a:ext>
            </a:extLst>
          </p:cNvPr>
          <p:cNvSpPr/>
          <p:nvPr/>
        </p:nvSpPr>
        <p:spPr>
          <a:xfrm>
            <a:off x="6545943" y="1283305"/>
            <a:ext cx="3251200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9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38E79-4B60-B379-D45E-1692A3D2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69" y="2342793"/>
            <a:ext cx="5768131" cy="395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804E4-B185-AEB7-D664-B571AE5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9" y="2342794"/>
            <a:ext cx="5768130" cy="395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96E3E-ED9E-65A7-2634-E36D88C520F6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FC178-01C0-6679-EFE5-0687B2D4CEBB}"/>
              </a:ext>
            </a:extLst>
          </p:cNvPr>
          <p:cNvSpPr txBox="1"/>
          <p:nvPr/>
        </p:nvSpPr>
        <p:spPr>
          <a:xfrm>
            <a:off x="6292769" y="717629"/>
            <a:ext cx="566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(col=continent))+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facet_wrap</a:t>
            </a:r>
            <a:r>
              <a:rPr lang="en-US" dirty="0">
                <a:latin typeface="Andale Mono" panose="020B0509000000000004" pitchFamily="49" charset="0"/>
              </a:rPr>
              <a:t>(~continent)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66A64F-3D6D-A784-34DD-A1F0B8FE5729}"/>
              </a:ext>
            </a:extLst>
          </p:cNvPr>
          <p:cNvSpPr/>
          <p:nvPr/>
        </p:nvSpPr>
        <p:spPr>
          <a:xfrm>
            <a:off x="6545943" y="1254277"/>
            <a:ext cx="3251200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953B6-A344-9A07-7E0E-0B681F580411}"/>
              </a:ext>
            </a:extLst>
          </p:cNvPr>
          <p:cNvSpPr/>
          <p:nvPr/>
        </p:nvSpPr>
        <p:spPr>
          <a:xfrm>
            <a:off x="10609943" y="2902857"/>
            <a:ext cx="2090057" cy="284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254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 &amp; scales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7ADA9-EC78-3D5D-143E-EDD1F0C87809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E14B330-396C-AB1E-C136-3419FA7A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583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F92F5-31CB-E8B3-63F7-692748F1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2" y="1900885"/>
            <a:ext cx="4880429" cy="4506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4F52FB-6741-4E97-1E88-CA855C81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2" y="1900886"/>
            <a:ext cx="4880428" cy="4506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FD6A8-5769-FF8A-4EFE-2933C1D7BA01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F4FCE-8A15-B243-4CB4-431CF51C3BFC}"/>
              </a:ext>
            </a:extLst>
          </p:cNvPr>
          <p:cNvSpPr txBox="1"/>
          <p:nvPr/>
        </p:nvSpPr>
        <p:spPr>
          <a:xfrm>
            <a:off x="6196394" y="738572"/>
            <a:ext cx="566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theme_minimal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7A7EFB-58DE-7878-3C73-5736776D99E7}"/>
              </a:ext>
            </a:extLst>
          </p:cNvPr>
          <p:cNvSpPr/>
          <p:nvPr/>
        </p:nvSpPr>
        <p:spPr>
          <a:xfrm>
            <a:off x="6458857" y="1322982"/>
            <a:ext cx="2278743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92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 &amp; scales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7ADA9-EC78-3D5D-143E-EDD1F0C87809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5CF51-27D9-97E5-A7D4-F744BA45C21A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EDA6103-5AC0-E018-8B1A-656D6119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BC0524-2497-F9AE-0DA3-E5F7B656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26C8CB9-8CF4-6757-9840-FF567BA8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FE816E-F882-2957-B6B2-BD38744A2E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CD2B90-78AA-E8A1-81ED-8BF987BB1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F683A3E-80B6-C0CE-D108-954D44D85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0542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 &amp; scales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5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F0A7D-C900-A70D-ADBD-8AA3B07F71AD}"/>
              </a:ext>
            </a:extLst>
          </p:cNvPr>
          <p:cNvSpPr txBox="1"/>
          <p:nvPr/>
        </p:nvSpPr>
        <p:spPr>
          <a:xfrm>
            <a:off x="6565214" y="578986"/>
            <a:ext cx="60980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ggplot</a:t>
            </a:r>
            <a:r>
              <a:rPr lang="en-US" sz="2000" dirty="0"/>
              <a:t>(happy, </a:t>
            </a:r>
            <a:r>
              <a:rPr lang="en-US" sz="2000" dirty="0" err="1"/>
              <a:t>aes</a:t>
            </a:r>
            <a:r>
              <a:rPr lang="en-US" sz="2000" dirty="0"/>
              <a:t>(GDP, happiness))+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geom_boxplot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(fill=continent)) 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theme_minimal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BDCEA-6162-5CE0-C87C-8F38FF6D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72" y="1902426"/>
            <a:ext cx="4622142" cy="41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6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F0A7D-C900-A70D-ADBD-8AA3B07F71AD}"/>
              </a:ext>
            </a:extLst>
          </p:cNvPr>
          <p:cNvSpPr txBox="1"/>
          <p:nvPr/>
        </p:nvSpPr>
        <p:spPr>
          <a:xfrm>
            <a:off x="6565214" y="578986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ggplot</a:t>
            </a:r>
            <a:r>
              <a:rPr lang="en-US" sz="2000" dirty="0"/>
              <a:t>(happy, </a:t>
            </a:r>
            <a:r>
              <a:rPr lang="en-US" sz="2000" dirty="0" err="1"/>
              <a:t>aes</a:t>
            </a:r>
            <a:r>
              <a:rPr lang="en-US" sz="2000" dirty="0"/>
              <a:t>(GDP, happiness))+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geom_boxplot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(fill=continent)) 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theme_minimal</a:t>
            </a:r>
            <a:r>
              <a:rPr lang="en-US" sz="2000" dirty="0"/>
              <a:t>()+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scale_fill_brewer</a:t>
            </a:r>
            <a:r>
              <a:rPr lang="en-US" sz="2000" dirty="0"/>
              <a:t>(palette = "Set3")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60C13D-1E08-86F2-D3EF-C6994C90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414" y="1902425"/>
            <a:ext cx="4994672" cy="412767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687CF45-AC11-8279-D7F0-D2B07CCF33E7}"/>
              </a:ext>
            </a:extLst>
          </p:cNvPr>
          <p:cNvSpPr/>
          <p:nvPr/>
        </p:nvSpPr>
        <p:spPr>
          <a:xfrm>
            <a:off x="6986115" y="1516584"/>
            <a:ext cx="3768971" cy="38584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98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9" y="43438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7" y="357872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94" y="278423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52" y="212025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13" y="144241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50" y="7409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8BA2A-A66D-1913-852A-08C410A85D6C}"/>
              </a:ext>
            </a:extLst>
          </p:cNvPr>
          <p:cNvSpPr txBox="1"/>
          <p:nvPr/>
        </p:nvSpPr>
        <p:spPr>
          <a:xfrm>
            <a:off x="5979175" y="467740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996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1812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58850" y="1954059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2B92E-2F66-B16F-BD04-64D5AF8F5D3E}"/>
              </a:ext>
            </a:extLst>
          </p:cNvPr>
          <p:cNvSpPr txBox="1"/>
          <p:nvPr/>
        </p:nvSpPr>
        <p:spPr>
          <a:xfrm>
            <a:off x="101600" y="2394857"/>
            <a:ext cx="11393714" cy="2409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Grammar of Graphics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Declarative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Succinct 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Publication ready graphics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B15B5E-32E4-D053-CDC4-7B72F5D75C43}"/>
              </a:ext>
            </a:extLst>
          </p:cNvPr>
          <p:cNvSpPr/>
          <p:nvPr/>
        </p:nvSpPr>
        <p:spPr>
          <a:xfrm>
            <a:off x="7040880" y="194310"/>
            <a:ext cx="4983480" cy="6137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77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Declarative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Succinct 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Publication ready graphics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9969464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Publication ready graphics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537710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Publication ready graphics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27927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7299160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40655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8327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54662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687110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282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Strengths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72D9C-4EAD-4A98-246B-1B9C6B1A705E}"/>
              </a:ext>
            </a:extLst>
          </p:cNvPr>
          <p:cNvSpPr txBox="1"/>
          <p:nvPr/>
        </p:nvSpPr>
        <p:spPr>
          <a:xfrm>
            <a:off x="6245900" y="674557"/>
            <a:ext cx="568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Weaknesses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E8BEB-FB97-C824-3B8E-A90F87AB3E59}"/>
              </a:ext>
            </a:extLst>
          </p:cNvPr>
          <p:cNvSpPr txBox="1"/>
          <p:nvPr/>
        </p:nvSpPr>
        <p:spPr>
          <a:xfrm>
            <a:off x="6245900" y="1501515"/>
            <a:ext cx="4811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practical if you’re working in another language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Interactivity not well supported</a:t>
            </a:r>
          </a:p>
          <a:p>
            <a:pPr lvl="1"/>
            <a:r>
              <a:rPr lang="en-US" sz="2400" dirty="0"/>
              <a:t>   </a:t>
            </a:r>
          </a:p>
          <a:p>
            <a:pPr lvl="1"/>
            <a:r>
              <a:rPr lang="en-US" sz="2400" dirty="0"/>
              <a:t>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85778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94565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" y="20408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E112D-8128-B729-CB13-F07F8702A137}"/>
              </a:ext>
            </a:extLst>
          </p:cNvPr>
          <p:cNvSpPr/>
          <p:nvPr/>
        </p:nvSpPr>
        <p:spPr>
          <a:xfrm>
            <a:off x="42970" y="20408"/>
            <a:ext cx="5151436" cy="195870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E6992-BBA6-A77B-24F6-79A245F93289}"/>
              </a:ext>
            </a:extLst>
          </p:cNvPr>
          <p:cNvSpPr/>
          <p:nvPr/>
        </p:nvSpPr>
        <p:spPr>
          <a:xfrm>
            <a:off x="30069" y="3870542"/>
            <a:ext cx="5151437" cy="301806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6285-20E4-9437-917A-72334DD63F60}"/>
              </a:ext>
            </a:extLst>
          </p:cNvPr>
          <p:cNvSpPr/>
          <p:nvPr/>
        </p:nvSpPr>
        <p:spPr>
          <a:xfrm>
            <a:off x="30070" y="1979112"/>
            <a:ext cx="2512714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873A-63C4-4200-526E-EB88370B35E6}"/>
              </a:ext>
            </a:extLst>
          </p:cNvPr>
          <p:cNvSpPr/>
          <p:nvPr/>
        </p:nvSpPr>
        <p:spPr>
          <a:xfrm>
            <a:off x="4434777" y="1979111"/>
            <a:ext cx="746729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F1C3-193F-3BAC-164F-CA5BBC1B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9623" r="12512" b="43345"/>
          <a:stretch/>
        </p:blipFill>
        <p:spPr bwMode="auto">
          <a:xfrm>
            <a:off x="5207306" y="163648"/>
            <a:ext cx="6106538" cy="584803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47282</TotalTime>
  <Words>2157</Words>
  <Application>Microsoft Macintosh PowerPoint</Application>
  <PresentationFormat>Widescreen</PresentationFormat>
  <Paragraphs>670</Paragraphs>
  <Slides>70</Slides>
  <Notes>15</Notes>
  <HiddenSlides>16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Andale Mono</vt:lpstr>
      <vt:lpstr>Arial</vt:lpstr>
      <vt:lpstr>Calibri</vt:lpstr>
      <vt:lpstr>Calibri Light</vt:lpstr>
      <vt:lpstr>Helvetica</vt:lpstr>
      <vt:lpstr>Lucida Console</vt:lpstr>
      <vt:lpstr>SourceSansPro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14</cp:revision>
  <cp:lastPrinted>2023-08-24T18:51:06Z</cp:lastPrinted>
  <dcterms:created xsi:type="dcterms:W3CDTF">2023-08-24T18:44:09Z</dcterms:created>
  <dcterms:modified xsi:type="dcterms:W3CDTF">2025-01-22T22:19:48Z</dcterms:modified>
</cp:coreProperties>
</file>